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0"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L="457200"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L="914400"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L="1371600"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L="1828800"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L="2286000"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L="2743200"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L="3200400"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L="3657600"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144" y="6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17.5.2026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Shape 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Shape 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Shape 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Shape 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Shape 5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Shape 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Shape 6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Shape 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Shape 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Shape 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1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Shape 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Shape 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Shape 3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Shape 3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Shape 3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Shape 3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Shape 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Shape 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Shape 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Shape 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Shape 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Shape 4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Shape 4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Shape 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Shape 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Shape 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Shape 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Shape 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默认主题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5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svg"/><Relationship Id="rId5" Type="http://schemas.openxmlformats.org/officeDocument/2006/relationships/image" Target="../media/image27.png"/><Relationship Id="rId10" Type="http://schemas.openxmlformats.org/officeDocument/2006/relationships/image" Target="../media/image61.sv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2.jpeg"/><Relationship Id="rId7" Type="http://schemas.openxmlformats.org/officeDocument/2006/relationships/image" Target="../media/image40.png"/><Relationship Id="rId12" Type="http://schemas.openxmlformats.org/officeDocument/2006/relationships/image" Target="../media/image6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svg"/><Relationship Id="rId11" Type="http://schemas.openxmlformats.org/officeDocument/2006/relationships/image" Target="../media/image41.png"/><Relationship Id="rId5" Type="http://schemas.openxmlformats.org/officeDocument/2006/relationships/image" Target="../media/image39.png"/><Relationship Id="rId10" Type="http://schemas.openxmlformats.org/officeDocument/2006/relationships/image" Target="../media/image8.svg"/><Relationship Id="rId4" Type="http://schemas.openxmlformats.org/officeDocument/2006/relationships/image" Target="../media/image38.jpe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eg"/><Relationship Id="rId7" Type="http://schemas.openxmlformats.org/officeDocument/2006/relationships/image" Target="../media/image7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70.svg"/><Relationship Id="rId10" Type="http://schemas.openxmlformats.org/officeDocument/2006/relationships/image" Target="../media/image44.png"/><Relationship Id="rId4" Type="http://schemas.openxmlformats.org/officeDocument/2006/relationships/image" Target="../media/image42.png"/><Relationship Id="rId9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7.sv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5.png"/><Relationship Id="rId5" Type="http://schemas.openxmlformats.org/officeDocument/2006/relationships/image" Target="../media/image12.jpeg"/><Relationship Id="rId10" Type="http://schemas.openxmlformats.org/officeDocument/2006/relationships/image" Target="../media/image22.svg"/><Relationship Id="rId4" Type="http://schemas.openxmlformats.org/officeDocument/2006/relationships/image" Target="../media/image11.jpeg"/><Relationship Id="rId9" Type="http://schemas.openxmlformats.org/officeDocument/2006/relationships/image" Target="../media/image14.png"/><Relationship Id="rId1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sv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33.sv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27.png"/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12" Type="http://schemas.openxmlformats.org/officeDocument/2006/relationships/image" Target="../media/image4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sv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42.sv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4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2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51.svg"/><Relationship Id="rId10" Type="http://schemas.openxmlformats.org/officeDocument/2006/relationships/image" Target="../media/image56.sv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51892" y="1160585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6858000" y="1651000"/>
            <a:ext cx="1016000" cy="76200"/>
          </a:xfrm>
          <a:prstGeom prst="roundRect">
            <a:avLst>
              <a:gd name="adj" fmla="val 0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6858000" y="2286000"/>
            <a:ext cx="482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古法新韵，筋骨重生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6858000" y="3683000"/>
            <a:ext cx="4826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蒸骨堂® 蒸骨捶龙肌筋松解技法组合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6858000" y="4953000"/>
            <a:ext cx="482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8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传承千年智慧，融合现代科技的骨病康复新方案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6858000" y="5842000"/>
            <a:ext cx="482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r">
              <a:lnSpc>
                <a:spcPct val="125000"/>
              </a:lnSpc>
              <a:defRPr/>
            </a:pPr>
            <a:r>
              <a:rPr lang="en-US" sz="1400" b="0" i="0" u="none" strike="noStrike" dirty="0" err="1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蒸骨堂</a:t>
            </a:r>
            <a:r>
              <a:rPr lang="en-US" sz="1400" b="0" i="0" u="none" strike="noStrike" dirty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 | </a:t>
            </a:r>
            <a:r>
              <a:rPr 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2020年</a:t>
            </a:r>
            <a:r>
              <a:rPr lang="en-US" sz="1400" b="0" i="0" u="none" strike="noStrike" dirty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3月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临床治疗效果统计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3048000" cy="3302000"/>
          </a:xfrm>
          <a:prstGeom prst="roundRect">
            <a:avLst>
              <a:gd name="adj" fmla="val 5000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889000" y="2032000"/>
            <a:ext cx="2794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7200" b="1" i="0" u="none" strike="noStrike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98%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889000" y="34290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总有效率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889000" y="4191000"/>
            <a:ext cx="279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基于1233例临床患者</a:t>
            </a:r>
            <a:br>
              <a:rPr lang="en-US" sz="13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综合疗效评估统计</a:t>
            </a: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651000"/>
            <a:ext cx="3556000" cy="3302000"/>
          </a:xfrm>
          <a:prstGeom prst="rect">
            <a:avLst/>
          </a:prstGeom>
          <a:ln w="12700">
            <a:noFill/>
            <a:prstDash val="solid"/>
          </a:ln>
        </p:spPr>
      </p:pic>
      <p:sp>
        <p:nvSpPr>
          <p:cNvPr id="9" name="AutoShape 9"/>
          <p:cNvSpPr/>
          <p:nvPr/>
        </p:nvSpPr>
        <p:spPr>
          <a:xfrm>
            <a:off x="8001000" y="1651000"/>
            <a:ext cx="3429000" cy="952500"/>
          </a:xfrm>
          <a:prstGeom prst="roundRect">
            <a:avLst>
              <a:gd name="adj" fmla="val 10666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91500" y="1879600"/>
            <a:ext cx="508000" cy="5080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890000" y="1778000"/>
            <a:ext cx="241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治愈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873 例 (约 70.8%)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757575"/>
                </a:solidFill>
                <a:latin typeface="Noto Sans SC"/>
                <a:ea typeface="Noto Sans SC"/>
                <a:cs typeface="Noto Sans SC"/>
                <a:sym typeface="Noto Sans SC"/>
              </a:rPr>
              <a:t>症状完全消失，恢复正常生活能力</a:t>
            </a:r>
          </a:p>
        </p:txBody>
      </p:sp>
      <p:sp>
        <p:nvSpPr>
          <p:cNvPr id="12" name="AutoShape 12"/>
          <p:cNvSpPr/>
          <p:nvPr/>
        </p:nvSpPr>
        <p:spPr>
          <a:xfrm>
            <a:off x="8001000" y="2857500"/>
            <a:ext cx="3429000" cy="952500"/>
          </a:xfrm>
          <a:prstGeom prst="roundRect">
            <a:avLst>
              <a:gd name="adj" fmla="val 10666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91500" y="3086100"/>
            <a:ext cx="508000" cy="508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8890000" y="2984500"/>
            <a:ext cx="241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显效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330 例 (约 26.8%)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757575"/>
                </a:solidFill>
                <a:latin typeface="Noto Sans SC"/>
                <a:ea typeface="Noto Sans SC"/>
                <a:cs typeface="Noto Sans SC"/>
                <a:sym typeface="Noto Sans SC"/>
              </a:rPr>
              <a:t>症状显著减轻，疼痛缓解80%以上</a:t>
            </a:r>
          </a:p>
        </p:txBody>
      </p:sp>
      <p:sp>
        <p:nvSpPr>
          <p:cNvPr id="15" name="AutoShape 15"/>
          <p:cNvSpPr/>
          <p:nvPr/>
        </p:nvSpPr>
        <p:spPr>
          <a:xfrm>
            <a:off x="8001000" y="4064000"/>
            <a:ext cx="3429000" cy="952500"/>
          </a:xfrm>
          <a:prstGeom prst="roundRect">
            <a:avLst>
              <a:gd name="adj" fmla="val 10666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1500" y="4292600"/>
            <a:ext cx="508000" cy="5080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8890000" y="4191000"/>
            <a:ext cx="241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505050"/>
                </a:solidFill>
                <a:latin typeface="Noto Sans SC"/>
                <a:ea typeface="Noto Sans SC"/>
                <a:cs typeface="Noto Sans SC"/>
                <a:sym typeface="Noto Sans SC"/>
              </a:rPr>
              <a:t>无效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30 例 (约 2.4%)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757575"/>
                </a:solidFill>
                <a:latin typeface="Noto Sans SC"/>
                <a:ea typeface="Noto Sans SC"/>
                <a:cs typeface="Noto Sans SC"/>
                <a:sym typeface="Noto Sans SC"/>
              </a:rPr>
              <a:t>症状无明显改善，需结合其他疗法</a:t>
            </a:r>
          </a:p>
        </p:txBody>
      </p:sp>
      <p:sp>
        <p:nvSpPr>
          <p:cNvPr id="18" name="AutoShape 18"/>
          <p:cNvSpPr/>
          <p:nvPr/>
        </p:nvSpPr>
        <p:spPr>
          <a:xfrm>
            <a:off x="762000" y="5334000"/>
            <a:ext cx="10668000" cy="1143000"/>
          </a:xfrm>
          <a:prstGeom prst="roundRect">
            <a:avLst>
              <a:gd name="adj" fmla="val 13333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9" name="AutoShape 19"/>
          <p:cNvSpPr/>
          <p:nvPr/>
        </p:nvSpPr>
        <p:spPr>
          <a:xfrm>
            <a:off x="1016000" y="55245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💡 核心结论：</a:t>
            </a:r>
            <a:r>
              <a:rPr lang="en-US" sz="1600" b="0" i="0" u="none" strike="noStrike">
                <a:solidFill>
                  <a:srgbClr val="FFFFFF">
                    <a:alpha val="94902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数据充分表明，蒸骨堂技法组合对绝大多数骨病患者具有显著的治疗效果，能够有效缓解甚至根除病痛，具有极高的临床应用价值。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核心优势总结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1651000"/>
            <a:ext cx="3333750" cy="4445000"/>
          </a:xfrm>
          <a:prstGeom prst="roundRect">
            <a:avLst>
              <a:gd name="adj" fmla="val 4571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6096000" y="1651000"/>
            <a:ext cx="266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6500" y="19050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6858000" y="1879600"/>
            <a:ext cx="1778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标本兼治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286500" y="2603500"/>
            <a:ext cx="2286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技法松解治标，药物渗透治本，序贯组合，内外同治，全面解决患者病痛。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9017000" y="1651000"/>
            <a:ext cx="266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07500" y="19050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9779000" y="1879600"/>
            <a:ext cx="1778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高效安全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9207500" y="2603500"/>
            <a:ext cx="2286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15-20分钟快速见效，疗效持久稳定。且全程无创伤、无任何毒副作用，患者接受度高。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6096000" y="4191000"/>
            <a:ext cx="266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86500" y="4445000"/>
            <a:ext cx="406400" cy="4064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6858000" y="4419600"/>
            <a:ext cx="1778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专利保障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286500" y="5143500"/>
            <a:ext cx="2286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核心药物配方与特色诊疗技法均已获得国家发明专利，构建了坚实的技术壁垒。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9017000" y="4191000"/>
            <a:ext cx="266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07500" y="4445000"/>
            <a:ext cx="406400" cy="4064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9779000" y="4419600"/>
            <a:ext cx="1778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传承创新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9207500" y="5143500"/>
            <a:ext cx="2286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植根于千年中医经络与气血智慧，有机结合现代生物医学科技，是传统疗法现代化的典范。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524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结语与展望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2540000"/>
            <a:ext cx="10668000" cy="1143000"/>
          </a:xfrm>
          <a:prstGeom prst="roundRect">
            <a:avLst>
              <a:gd name="adj" fmla="val 8888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1016000" y="27305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500" b="0" i="0" u="none" strike="noStrike">
                <a:solidFill>
                  <a:srgbClr val="505050"/>
                </a:solidFill>
                <a:latin typeface="Noto Sans SC"/>
                <a:ea typeface="Noto Sans SC"/>
                <a:cs typeface="Noto Sans SC"/>
                <a:sym typeface="Noto Sans SC"/>
              </a:rPr>
              <a:t>蒸骨堂蒸骨捶龙肌筋松解技法组合，为深受骨病困扰的患者带来了新的希望。它不仅是一种治疗方法，</a:t>
            </a:r>
            <a:br>
              <a:rPr lang="en-US" sz="1500" b="0" i="0" u="none" strike="noStrike">
                <a:solidFill>
                  <a:srgbClr val="505050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500" b="0" i="0" u="none" strike="noStrike">
                <a:solidFill>
                  <a:srgbClr val="505050"/>
                </a:solidFill>
                <a:latin typeface="Noto Sans SC"/>
                <a:ea typeface="Noto Sans SC"/>
                <a:cs typeface="Noto Sans SC"/>
                <a:sym typeface="Noto Sans SC"/>
              </a:rPr>
              <a:t>更是一种回归自然、激发人体自愈潜能的健康理念。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4064000"/>
            <a:ext cx="3302000" cy="1524000"/>
          </a:xfrm>
          <a:prstGeom prst="roundRect">
            <a:avLst>
              <a:gd name="adj" fmla="val 8333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r>
              <a:rPr lang="zh-CN" altLang="en-US" sz="1800" b="1" dirty="0" smtClean="0"/>
              <a:t>传承经典 守正创新</a:t>
            </a:r>
            <a:endParaRPr sz="1800" b="1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500" y="4381500"/>
            <a:ext cx="508000" cy="5080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651000" y="4254500"/>
            <a:ext cx="215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endParaRPr lang="en-US" sz="1200" b="0" i="0" u="none" strike="noStrike" dirty="0">
              <a:solidFill>
                <a:srgbClr val="666666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445000" y="4064000"/>
            <a:ext cx="3302000" cy="1524000"/>
          </a:xfrm>
          <a:prstGeom prst="roundRect">
            <a:avLst>
              <a:gd name="adj" fmla="val 8333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35500" y="4381500"/>
            <a:ext cx="508000" cy="508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334000" y="4254500"/>
            <a:ext cx="215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7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欢迎患者咨询体验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辨证施治 · 亲身体验古法新用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2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带来的安全高效康复体验</a:t>
            </a:r>
          </a:p>
        </p:txBody>
      </p:sp>
      <p:sp>
        <p:nvSpPr>
          <p:cNvPr id="11" name="AutoShape 11"/>
          <p:cNvSpPr/>
          <p:nvPr/>
        </p:nvSpPr>
        <p:spPr>
          <a:xfrm>
            <a:off x="8128000" y="4064000"/>
            <a:ext cx="3302000" cy="1524000"/>
          </a:xfrm>
          <a:prstGeom prst="roundRect">
            <a:avLst>
              <a:gd name="adj" fmla="val 8333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18500" y="4381500"/>
            <a:ext cx="508000" cy="508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9017000" y="4254500"/>
            <a:ext cx="215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7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共促行业发展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携手同仁 · 传承与创新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2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共同推动中医骨病事业发展</a:t>
            </a:r>
          </a:p>
        </p:txBody>
      </p:sp>
      <p:sp>
        <p:nvSpPr>
          <p:cNvPr id="14" name="AutoShape 14"/>
          <p:cNvSpPr/>
          <p:nvPr/>
        </p:nvSpPr>
        <p:spPr>
          <a:xfrm>
            <a:off x="0" y="5842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感谢聆听</a:t>
            </a:r>
            <a:endParaRPr lang="en-US" sz="110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项目摘要：创新骨病治疗体系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10668000" cy="1143000"/>
          </a:xfrm>
          <a:prstGeom prst="roundRect">
            <a:avLst>
              <a:gd name="adj" fmla="val 11111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CAF50">
                <a:alpha val="2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1016000" y="17145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4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蒸骨堂蒸骨</a:t>
            </a:r>
            <a:r>
              <a:rPr lang="zh-CN" altLang="en-US" sz="14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疗法</a:t>
            </a:r>
            <a:r>
              <a:rPr lang="en-US" sz="14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捶龙肌筋松解技法组合</a:t>
            </a:r>
            <a:r>
              <a:rPr lang="en-US" sz="1400" b="0" i="0" u="none" strike="noStrike" dirty="0" err="1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，是一项基于数十年临床经验，</a:t>
            </a:r>
            <a:r>
              <a:rPr lang="en-US" sz="14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融合</a:t>
            </a:r>
            <a:r>
              <a:rPr lang="zh-CN" altLang="en-US" sz="14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家藏</a:t>
            </a:r>
            <a:r>
              <a:rPr lang="en-US" sz="14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医案与现代工艺的创新型骨病治疗体系</a:t>
            </a:r>
            <a:r>
              <a:rPr lang="en-US" sz="1400" b="0" i="0" u="none" strike="noStrike" dirty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r>
              <a:rPr lang="en-US" sz="1400" b="0" i="0" u="none" strike="noStrike" dirty="0" err="1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它通过“技法松解”与“药物渗透”的双重作用，为各类骨病患者提供了高效、安全的康复路径</a:t>
            </a:r>
            <a:r>
              <a:rPr lang="en-US" sz="1400" b="0" i="0" u="none" strike="noStrike" dirty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 dirty="0"/>
          </a:p>
        </p:txBody>
      </p:sp>
      <p:sp>
        <p:nvSpPr>
          <p:cNvPr id="6" name="AutoShape 6"/>
          <p:cNvSpPr/>
          <p:nvPr/>
        </p:nvSpPr>
        <p:spPr>
          <a:xfrm>
            <a:off x="762000" y="2921000"/>
            <a:ext cx="5207000" cy="1651000"/>
          </a:xfrm>
          <a:prstGeom prst="roundRect">
            <a:avLst>
              <a:gd name="adj" fmla="val 6153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3302000"/>
            <a:ext cx="635000" cy="635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905000" y="3111500"/>
            <a:ext cx="3683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高有效率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616161"/>
                </a:solidFill>
                <a:latin typeface="Noto Sans SC"/>
                <a:ea typeface="Noto Sans SC"/>
                <a:cs typeface="Noto Sans SC"/>
                <a:sym typeface="Noto Sans SC"/>
              </a:rPr>
              <a:t>临床统计显示，总有效率高达</a:t>
            </a:r>
            <a:r>
              <a:rPr lang="en-US" sz="1800" b="1" i="0" u="none" strike="noStrike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98%</a:t>
            </a:r>
            <a:r>
              <a:rPr lang="en-US" sz="1300" b="0" i="0" u="none" strike="noStrike">
                <a:solidFill>
                  <a:srgbClr val="616161"/>
                </a:solidFill>
                <a:latin typeface="Noto Sans SC"/>
                <a:ea typeface="Noto Sans SC"/>
                <a:cs typeface="Noto Sans SC"/>
                <a:sym typeface="Noto Sans SC"/>
              </a:rPr>
              <a:t>，疗效确切，深受患者信赖。</a:t>
            </a:r>
          </a:p>
        </p:txBody>
      </p:sp>
      <p:sp>
        <p:nvSpPr>
          <p:cNvPr id="9" name="AutoShape 9"/>
          <p:cNvSpPr/>
          <p:nvPr/>
        </p:nvSpPr>
        <p:spPr>
          <a:xfrm>
            <a:off x="6223000" y="2921000"/>
            <a:ext cx="5207000" cy="1651000"/>
          </a:xfrm>
          <a:prstGeom prst="roundRect">
            <a:avLst>
              <a:gd name="adj" fmla="val 6153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7000" y="3302000"/>
            <a:ext cx="635000" cy="6350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7366000" y="3111500"/>
            <a:ext cx="3683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广泛适用性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616161"/>
                </a:solidFill>
                <a:latin typeface="Noto Sans SC"/>
                <a:ea typeface="Noto Sans SC"/>
                <a:cs typeface="Noto Sans SC"/>
                <a:sym typeface="Noto Sans SC"/>
              </a:rPr>
              <a:t>对骨质增生、椎间盘突出、关节炎等</a:t>
            </a:r>
            <a:r>
              <a:rPr lang="en-US" sz="1800" b="1" i="0" u="none" strike="noStrike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20余种</a:t>
            </a:r>
            <a:r>
              <a:rPr lang="en-US" sz="1300" b="0" i="0" u="none" strike="noStrike">
                <a:solidFill>
                  <a:srgbClr val="616161"/>
                </a:solidFill>
                <a:latin typeface="Noto Sans SC"/>
                <a:ea typeface="Noto Sans SC"/>
                <a:cs typeface="Noto Sans SC"/>
                <a:sym typeface="Noto Sans SC"/>
              </a:rPr>
              <a:t>骨科常见病及疑难杂症均有显著疗效。</a:t>
            </a:r>
          </a:p>
        </p:txBody>
      </p:sp>
      <p:sp>
        <p:nvSpPr>
          <p:cNvPr id="12" name="AutoShape 12"/>
          <p:cNvSpPr/>
          <p:nvPr/>
        </p:nvSpPr>
        <p:spPr>
          <a:xfrm>
            <a:off x="762000" y="4826000"/>
            <a:ext cx="5207000" cy="1651000"/>
          </a:xfrm>
          <a:prstGeom prst="roundRect">
            <a:avLst>
              <a:gd name="adj" fmla="val 6153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000" y="5207000"/>
            <a:ext cx="635000" cy="635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905000" y="5016500"/>
            <a:ext cx="3683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权威认可</a:t>
            </a:r>
            <a:endParaRPr lang="en-US" sz="1100" dirty="0"/>
          </a:p>
          <a:p>
            <a:pPr>
              <a:lnSpc>
                <a:spcPct val="108333"/>
              </a:lnSpc>
              <a:spcBef>
                <a:spcPts val="800"/>
              </a:spcBef>
            </a:pPr>
            <a:r>
              <a:rPr lang="en-US" sz="1300" b="0" i="0" u="none" strike="noStrike" dirty="0" smtClean="0">
                <a:solidFill>
                  <a:srgbClr val="616161"/>
                </a:solidFill>
                <a:latin typeface="Noto Sans SC"/>
                <a:ea typeface="Noto Sans SC"/>
                <a:cs typeface="Noto Sans SC"/>
                <a:sym typeface="Noto Sans SC"/>
              </a:rPr>
              <a:t>核心药物配方获</a:t>
            </a:r>
            <a:r>
              <a:rPr lang="en-US" sz="1500" b="1" i="0" u="none" strike="noStrike" dirty="0" smtClean="0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国家独家发明专利</a:t>
            </a:r>
            <a:r>
              <a:rPr lang="en-US" altLang="zh-CN" sz="1500" b="1" dirty="0" smtClean="0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:</a:t>
            </a:r>
            <a:r>
              <a:rPr lang="en-US" sz="1000" b="1" dirty="0" smtClean="0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CN201410004633.X CN201921647306.0</a:t>
            </a:r>
            <a:r>
              <a:rPr lang="en-US" sz="1300" b="0" i="0" u="none" strike="noStrike" dirty="0" smtClean="0">
                <a:solidFill>
                  <a:srgbClr val="616161"/>
                </a:solidFill>
                <a:latin typeface="Noto Sans SC"/>
                <a:ea typeface="Noto Sans SC"/>
                <a:cs typeface="Noto Sans SC"/>
                <a:sym typeface="Noto Sans SC"/>
              </a:rPr>
              <a:t>，</a:t>
            </a:r>
            <a:r>
              <a:rPr lang="en-US" sz="1300" b="0" i="0" u="none" strike="noStrike" dirty="0">
                <a:solidFill>
                  <a:srgbClr val="616161"/>
                </a:solidFill>
                <a:latin typeface="Noto Sans SC"/>
                <a:ea typeface="Noto Sans SC"/>
                <a:cs typeface="Noto Sans SC"/>
                <a:sym typeface="Noto Sans SC"/>
              </a:rPr>
              <a:t>核心技法已申请国家专利，是传统与现代结合的典范。</a:t>
            </a:r>
          </a:p>
        </p:txBody>
      </p:sp>
      <p:sp>
        <p:nvSpPr>
          <p:cNvPr id="15" name="AutoShape 15"/>
          <p:cNvSpPr/>
          <p:nvPr/>
        </p:nvSpPr>
        <p:spPr>
          <a:xfrm>
            <a:off x="6223000" y="4826000"/>
            <a:ext cx="5207000" cy="1651000"/>
          </a:xfrm>
          <a:prstGeom prst="roundRect">
            <a:avLst>
              <a:gd name="adj" fmla="val 6153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7000" y="5207000"/>
            <a:ext cx="635000" cy="6350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7366000" y="5016500"/>
            <a:ext cx="3683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快速见效</a:t>
            </a:r>
            <a:endParaRPr lang="en-US" sz="1100" dirty="0"/>
          </a:p>
          <a:p>
            <a:pPr indent="0" algn="l">
              <a:lnSpc>
                <a:spcPct val="108333"/>
              </a:lnSpc>
              <a:spcBef>
                <a:spcPts val="800"/>
              </a:spcBef>
            </a:pPr>
            <a:r>
              <a:rPr lang="en-US" sz="1300" b="0" i="0" u="none" strike="noStrike" dirty="0">
                <a:solidFill>
                  <a:srgbClr val="616161"/>
                </a:solidFill>
                <a:latin typeface="Noto Sans SC"/>
                <a:ea typeface="Noto Sans SC"/>
                <a:cs typeface="Noto Sans SC"/>
                <a:sym typeface="Noto Sans SC"/>
              </a:rPr>
              <a:t>治疗过程体验感佳，</a:t>
            </a:r>
            <a:r>
              <a:rPr lang="en-US" sz="1300" b="0" i="0" u="none" strike="noStrike" dirty="0" smtClean="0">
                <a:solidFill>
                  <a:srgbClr val="616161"/>
                </a:solidFill>
                <a:latin typeface="Noto Sans SC"/>
                <a:ea typeface="Noto Sans SC"/>
                <a:cs typeface="Noto Sans SC"/>
                <a:sym typeface="Noto Sans SC"/>
              </a:rPr>
              <a:t>多数患者在</a:t>
            </a:r>
            <a:r>
              <a:rPr lang="en-US" sz="1800" b="1" dirty="0" smtClean="0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20</a:t>
            </a:r>
            <a:r>
              <a:rPr lang="en-US" sz="1800" b="1" i="0" u="none" strike="noStrike" dirty="0" smtClean="0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-30</a:t>
            </a:r>
            <a:r>
              <a:rPr lang="en-US" sz="1800" b="1" i="0" u="none" strike="noStrike" dirty="0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分钟</a:t>
            </a:r>
            <a:r>
              <a:rPr lang="en-US" sz="1300" b="0" i="0" u="none" strike="noStrike" dirty="0">
                <a:solidFill>
                  <a:srgbClr val="616161"/>
                </a:solidFill>
                <a:latin typeface="Noto Sans SC"/>
                <a:ea typeface="Noto Sans SC"/>
                <a:cs typeface="Noto Sans SC"/>
                <a:sym typeface="Noto Sans SC"/>
              </a:rPr>
              <a:t>内即可明显感受到症状改善，缓解疼痛。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理论基石：根植于中医智慧的科学内涵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14350" r="14349"/>
          <a:stretch>
            <a:fillRect/>
          </a:stretch>
        </p:blipFill>
        <p:spPr>
          <a:xfrm>
            <a:off x="762000" y="1778000"/>
            <a:ext cx="4318000" cy="4318000"/>
          </a:xfrm>
          <a:prstGeom prst="roundRect">
            <a:avLst>
              <a:gd name="adj" fmla="val 3529"/>
            </a:avLst>
          </a:prstGeom>
          <a:noFill/>
          <a:ln w="381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5461000" y="1778000"/>
            <a:ext cx="5969000" cy="1524000"/>
          </a:xfrm>
          <a:prstGeom prst="roundRect">
            <a:avLst>
              <a:gd name="adj" fmla="val 10000"/>
            </a:avLst>
          </a:prstGeom>
          <a:solidFill>
            <a:srgbClr val="4CAF50">
              <a:alpha val="9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5715000" y="1968500"/>
            <a:ext cx="5461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900" b="1" i="0" u="none" strike="noStrike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核心思想 · 经络气血论</a:t>
            </a:r>
            <a:endParaRPr lang="en-US" sz="1100"/>
          </a:p>
          <a:p>
            <a:pPr indent="0" algn="l">
              <a:lnSpc>
                <a:spcPct val="116666"/>
              </a:lnSpc>
              <a:spcBef>
                <a:spcPts val="800"/>
              </a:spcBef>
            </a:pPr>
            <a:r>
              <a:rPr lang="en-US" sz="1400" b="0" i="0" u="none" strike="noStrike">
                <a:solidFill>
                  <a:srgbClr val="444444"/>
                </a:solidFill>
                <a:latin typeface="Noto Sans SC"/>
                <a:ea typeface="Noto Sans SC"/>
                <a:cs typeface="Noto Sans SC"/>
                <a:sym typeface="Noto Sans SC"/>
              </a:rPr>
              <a:t>经络是人体运行气血、联络脏腑、沟通内外的通道。骨病的根源在于经络不通、气血瘀滞，导致筋骨失养、邪毒滞留。</a:t>
            </a:r>
          </a:p>
        </p:txBody>
      </p:sp>
      <p:sp>
        <p:nvSpPr>
          <p:cNvPr id="7" name="AutoShape 7"/>
          <p:cNvSpPr/>
          <p:nvPr/>
        </p:nvSpPr>
        <p:spPr>
          <a:xfrm>
            <a:off x="5461000" y="3683000"/>
            <a:ext cx="1841500" cy="2413000"/>
          </a:xfrm>
          <a:prstGeom prst="roundRect">
            <a:avLst>
              <a:gd name="adj" fmla="val 6896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5461000" y="3683000"/>
            <a:ext cx="1841500" cy="50800"/>
          </a:xfrm>
          <a:prstGeom prst="roundRect">
            <a:avLst>
              <a:gd name="adj" fmla="val 0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4100" y="4000500"/>
            <a:ext cx="482600" cy="482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588000" y="4699000"/>
            <a:ext cx="15875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333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外治同内服</a:t>
            </a:r>
            <a:endParaRPr lang="en-US" sz="1100"/>
          </a:p>
          <a:p>
            <a:pPr indent="0" algn="ctr">
              <a:lnSpc>
                <a:spcPct val="116666"/>
              </a:lnSpc>
              <a:spcBef>
                <a:spcPts val="800"/>
              </a:spcBef>
            </a:pPr>
            <a:r>
              <a:rPr lang="en-US" sz="1200" b="0" i="0" u="none" strike="noStrike">
                <a:solidFill>
                  <a:srgbClr val="5A5A5A"/>
                </a:solidFill>
                <a:latin typeface="Noto Sans SC"/>
                <a:ea typeface="Noto Sans SC"/>
                <a:cs typeface="Noto Sans SC"/>
                <a:sym typeface="Noto Sans SC"/>
              </a:rPr>
              <a:t>遵循“内病外治”原则，通过皮肤给药渗透肌理骨髓，实现表里内外贯通。</a:t>
            </a:r>
          </a:p>
        </p:txBody>
      </p:sp>
      <p:sp>
        <p:nvSpPr>
          <p:cNvPr id="11" name="AutoShape 11"/>
          <p:cNvSpPr/>
          <p:nvPr/>
        </p:nvSpPr>
        <p:spPr>
          <a:xfrm>
            <a:off x="7518400" y="3683000"/>
            <a:ext cx="1841500" cy="2413000"/>
          </a:xfrm>
          <a:prstGeom prst="roundRect">
            <a:avLst>
              <a:gd name="adj" fmla="val 6896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2" name="AutoShape 12"/>
          <p:cNvSpPr/>
          <p:nvPr/>
        </p:nvSpPr>
        <p:spPr>
          <a:xfrm>
            <a:off x="7518400" y="3683000"/>
            <a:ext cx="1841500" cy="50800"/>
          </a:xfrm>
          <a:prstGeom prst="roundRect">
            <a:avLst>
              <a:gd name="adj" fmla="val 0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91500" y="4000500"/>
            <a:ext cx="482600" cy="4826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7645400" y="4699000"/>
            <a:ext cx="15875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333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扶正以祛邪</a:t>
            </a:r>
            <a:endParaRPr lang="en-US" sz="1100"/>
          </a:p>
          <a:p>
            <a:pPr indent="0" algn="ctr">
              <a:lnSpc>
                <a:spcPct val="116666"/>
              </a:lnSpc>
              <a:spcBef>
                <a:spcPts val="800"/>
              </a:spcBef>
            </a:pPr>
            <a:r>
              <a:rPr lang="en-US" sz="1200" b="0" i="0" u="none" strike="noStrike">
                <a:solidFill>
                  <a:srgbClr val="5A5A5A"/>
                </a:solidFill>
                <a:latin typeface="Noto Sans SC"/>
                <a:ea typeface="Noto Sans SC"/>
                <a:cs typeface="Noto Sans SC"/>
                <a:sym typeface="Noto Sans SC"/>
              </a:rPr>
              <a:t>膏方药物成分具有扶正固本、调和营卫、平衡阴阳之效，增强身体抵抗力。</a:t>
            </a:r>
          </a:p>
        </p:txBody>
      </p:sp>
      <p:sp>
        <p:nvSpPr>
          <p:cNvPr id="15" name="AutoShape 15"/>
          <p:cNvSpPr/>
          <p:nvPr/>
        </p:nvSpPr>
        <p:spPr>
          <a:xfrm>
            <a:off x="9588500" y="3683000"/>
            <a:ext cx="1841500" cy="2413000"/>
          </a:xfrm>
          <a:prstGeom prst="roundRect">
            <a:avLst>
              <a:gd name="adj" fmla="val 6896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" name="AutoShape 16"/>
          <p:cNvSpPr/>
          <p:nvPr/>
        </p:nvSpPr>
        <p:spPr>
          <a:xfrm>
            <a:off x="9588500" y="3683000"/>
            <a:ext cx="1841500" cy="50800"/>
          </a:xfrm>
          <a:prstGeom prst="roundRect">
            <a:avLst>
              <a:gd name="adj" fmla="val 0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61600" y="4000500"/>
            <a:ext cx="482600" cy="4826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9715500" y="4699000"/>
            <a:ext cx="15875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333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通则即不痛</a:t>
            </a:r>
            <a:endParaRPr lang="en-US" sz="1100"/>
          </a:p>
          <a:p>
            <a:pPr indent="0" algn="ctr">
              <a:lnSpc>
                <a:spcPct val="116666"/>
              </a:lnSpc>
              <a:spcBef>
                <a:spcPts val="800"/>
              </a:spcBef>
            </a:pPr>
            <a:r>
              <a:rPr lang="en-US" sz="1200" b="0" i="0" u="none" strike="noStrike">
                <a:solidFill>
                  <a:srgbClr val="5A5A5A"/>
                </a:solidFill>
                <a:latin typeface="Noto Sans SC"/>
                <a:ea typeface="Noto Sans SC"/>
                <a:cs typeface="Noto Sans SC"/>
                <a:sym typeface="Noto Sans SC"/>
              </a:rPr>
              <a:t>技法与药物双重作用，活血化瘀、散寒行气，打通经络堵塞，根除病痛之源。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核心技术（一）：国家专利蒸骨膏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10668000" cy="1143000"/>
          </a:xfrm>
          <a:prstGeom prst="roundRect">
            <a:avLst>
              <a:gd name="adj" fmla="val 1333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762000" y="1397000"/>
            <a:ext cx="101600" cy="1143000"/>
          </a:xfrm>
          <a:prstGeom prst="roundRect">
            <a:avLst>
              <a:gd name="adj" fmla="val 0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1143000" y="1524000"/>
            <a:ext cx="1003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600" b="1" i="0" u="none" strike="noStrike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▍ 什么是蒸骨膏？</a:t>
            </a:r>
            <a:endParaRPr lang="en-US" sz="1100"/>
          </a:p>
          <a:p>
            <a:pPr indent="0" algn="l">
              <a:lnSpc>
                <a:spcPct val="116666"/>
              </a:lnSpc>
            </a:pPr>
            <a:r>
              <a:rPr lang="en-US" sz="14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一款由白花蛇、马钱子、伸筋草等</a:t>
            </a:r>
            <a:r>
              <a:rPr lang="en-US" sz="1400" b="1" i="0" u="none" strike="noStrike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40多种名贵中草药</a:t>
            </a:r>
            <a:r>
              <a:rPr lang="en-US" sz="14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精心配伍，结合现代促透剂与塑形剂，经特殊工艺熬制而成的外用膏剂。</a:t>
            </a:r>
          </a:p>
        </p:txBody>
      </p:sp>
      <p:sp>
        <p:nvSpPr>
          <p:cNvPr id="7" name="AutoShape 7"/>
          <p:cNvSpPr/>
          <p:nvPr/>
        </p:nvSpPr>
        <p:spPr>
          <a:xfrm>
            <a:off x="762000" y="2921000"/>
            <a:ext cx="3302000" cy="3302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2500" y="3175000"/>
            <a:ext cx="889000" cy="889000"/>
          </a:xfrm>
          <a:prstGeom prst="roundRect">
            <a:avLst>
              <a:gd name="adj" fmla="val 11428"/>
            </a:avLst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68500" y="3175000"/>
            <a:ext cx="889000" cy="889000"/>
          </a:xfrm>
          <a:prstGeom prst="roundRect">
            <a:avLst>
              <a:gd name="adj" fmla="val 11428"/>
            </a:avLst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984500" y="3175000"/>
            <a:ext cx="889000" cy="889000"/>
          </a:xfrm>
          <a:prstGeom prst="roundRect">
            <a:avLst>
              <a:gd name="adj" fmla="val 11428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1" name="AutoShape 11"/>
          <p:cNvSpPr/>
          <p:nvPr/>
        </p:nvSpPr>
        <p:spPr>
          <a:xfrm>
            <a:off x="889000" y="4318000"/>
            <a:ext cx="3048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6666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药材道地 · 组方精妙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君臣佐使，科学配伍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古法炮制与现代工艺结合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充分保留药物活性</a:t>
            </a:r>
          </a:p>
        </p:txBody>
      </p:sp>
      <p:sp>
        <p:nvSpPr>
          <p:cNvPr id="12" name="AutoShape 12"/>
          <p:cNvSpPr/>
          <p:nvPr/>
        </p:nvSpPr>
        <p:spPr>
          <a:xfrm>
            <a:off x="4445000" y="2921000"/>
            <a:ext cx="3365500" cy="1524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35500" y="3238500"/>
            <a:ext cx="457200" cy="4572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5334000" y="3111500"/>
            <a:ext cx="228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国家独家发明专利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配方独特，受国家法律严格保护，技术壁垒高，市场竞争优势显著。</a:t>
            </a:r>
          </a:p>
        </p:txBody>
      </p:sp>
      <p:sp>
        <p:nvSpPr>
          <p:cNvPr id="15" name="AutoShape 15"/>
          <p:cNvSpPr/>
          <p:nvPr/>
        </p:nvSpPr>
        <p:spPr>
          <a:xfrm>
            <a:off x="8064500" y="2921000"/>
            <a:ext cx="3365500" cy="1524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55000" y="3238500"/>
            <a:ext cx="457200" cy="4572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8953500" y="3111500"/>
            <a:ext cx="228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高效透皮吸收技术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42-51℃形成药蒸气，体表升温8-12℃，强力扩张毛孔，实现药物分子快速、深层、完全吸收。</a:t>
            </a:r>
          </a:p>
        </p:txBody>
      </p:sp>
      <p:sp>
        <p:nvSpPr>
          <p:cNvPr id="18" name="AutoShape 18"/>
          <p:cNvSpPr/>
          <p:nvPr/>
        </p:nvSpPr>
        <p:spPr>
          <a:xfrm>
            <a:off x="4445000" y="4699000"/>
            <a:ext cx="3365500" cy="1524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35500" y="5016500"/>
            <a:ext cx="457200" cy="4572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5334000" y="4889500"/>
            <a:ext cx="228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物理与药理双重协同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热疗效应改善局部微循环，冷却后形成的物理压迫进一步促进血液回流，双重机制效果更佳。</a:t>
            </a:r>
          </a:p>
        </p:txBody>
      </p:sp>
      <p:sp>
        <p:nvSpPr>
          <p:cNvPr id="21" name="AutoShape 21"/>
          <p:cNvSpPr/>
          <p:nvPr/>
        </p:nvSpPr>
        <p:spPr>
          <a:xfrm>
            <a:off x="8064500" y="4699000"/>
            <a:ext cx="3365500" cy="1524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55000" y="5016500"/>
            <a:ext cx="457200" cy="4572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8953500" y="4889500"/>
            <a:ext cx="228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安全便捷 · 随用随效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纯中药成分无毒副作用，可反复使用；局部敷贴20-30分钟即可起效，居家、旅行皆可使用。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核心技术（二）：捶龙肌筋松解技法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12977" r="12977"/>
          <a:stretch>
            <a:fillRect/>
          </a:stretch>
        </p:blipFill>
        <p:spPr>
          <a:xfrm>
            <a:off x="762000" y="1778000"/>
            <a:ext cx="4826000" cy="4318000"/>
          </a:xfrm>
          <a:prstGeom prst="roundRect">
            <a:avLst>
              <a:gd name="adj" fmla="val 3529"/>
            </a:avLst>
          </a:prstGeom>
          <a:noFill/>
          <a:ln w="38100" cap="flat" cmpd="sng">
            <a:solidFill>
              <a:srgbClr val="FFFFFF">
                <a:alpha val="9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5969000" y="1778000"/>
            <a:ext cx="5461000" cy="1397000"/>
          </a:xfrm>
          <a:prstGeom prst="roundRect">
            <a:avLst>
              <a:gd name="adj" fmla="val 7272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6159500" y="1968500"/>
            <a:ext cx="508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700" b="1" i="0" u="none" strike="noStrike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技法定义</a:t>
            </a:r>
            <a:endParaRPr lang="en-US" sz="1100"/>
          </a:p>
          <a:p>
            <a:pPr indent="0" algn="l">
              <a:lnSpc>
                <a:spcPct val="116666"/>
              </a:lnSpc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融合传统经络学、推拿按摩、点穴等多种手法的创新技法，通过独特的“捶、点、揉、按”组合，深度处理肌筋膜，</a:t>
            </a:r>
            <a:r>
              <a:rPr lang="en-US" sz="1300" b="1" i="0" u="none" strike="noStrike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已成功申请国家发明专利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</a:p>
        </p:txBody>
      </p:sp>
      <p:sp>
        <p:nvSpPr>
          <p:cNvPr id="7" name="AutoShape 7"/>
          <p:cNvSpPr/>
          <p:nvPr/>
        </p:nvSpPr>
        <p:spPr>
          <a:xfrm>
            <a:off x="5969000" y="3429000"/>
            <a:ext cx="2603500" cy="1524000"/>
          </a:xfrm>
          <a:prstGeom prst="roundRect">
            <a:avLst>
              <a:gd name="adj" fmla="val 5000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9500" y="3683000"/>
            <a:ext cx="457200" cy="4572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731000" y="3619500"/>
            <a:ext cx="1714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强效松解结节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600"/>
              </a:spcBef>
            </a:pPr>
            <a:r>
              <a:rPr lang="en-US" sz="11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化解劳损与风寒湿邪造成的肌肉痉挛与深层筋膜粘连，恢复组织弹性。</a:t>
            </a:r>
          </a:p>
        </p:txBody>
      </p:sp>
      <p:sp>
        <p:nvSpPr>
          <p:cNvPr id="10" name="AutoShape 10"/>
          <p:cNvSpPr/>
          <p:nvPr/>
        </p:nvSpPr>
        <p:spPr>
          <a:xfrm>
            <a:off x="8826500" y="3429000"/>
            <a:ext cx="2603500" cy="1524000"/>
          </a:xfrm>
          <a:prstGeom prst="roundRect">
            <a:avLst>
              <a:gd name="adj" fmla="val 5000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17000" y="3683000"/>
            <a:ext cx="457200" cy="457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588500" y="3619500"/>
            <a:ext cx="1714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振奋一身阳气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600"/>
              </a:spcBef>
            </a:pPr>
            <a:r>
              <a:rPr lang="en-US" sz="11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以特定的节律手法激发人体元阳，推动气血运行，打通全身受阻经脉。</a:t>
            </a:r>
          </a:p>
        </p:txBody>
      </p:sp>
      <p:sp>
        <p:nvSpPr>
          <p:cNvPr id="13" name="AutoShape 13"/>
          <p:cNvSpPr/>
          <p:nvPr/>
        </p:nvSpPr>
        <p:spPr>
          <a:xfrm>
            <a:off x="5969000" y="5080000"/>
            <a:ext cx="2603500" cy="1524000"/>
          </a:xfrm>
          <a:prstGeom prst="roundRect">
            <a:avLst>
              <a:gd name="adj" fmla="val 5000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59500" y="5334000"/>
            <a:ext cx="457200" cy="4572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6731000" y="5270500"/>
            <a:ext cx="1714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激活组织细胞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600"/>
              </a:spcBef>
            </a:pPr>
            <a:r>
              <a:rPr lang="en-US" sz="11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促进局部微循环与细胞代谢，为受损组织输送营养，加速自我修复进程。</a:t>
            </a:r>
          </a:p>
        </p:txBody>
      </p:sp>
      <p:sp>
        <p:nvSpPr>
          <p:cNvPr id="16" name="AutoShape 16"/>
          <p:cNvSpPr/>
          <p:nvPr/>
        </p:nvSpPr>
        <p:spPr>
          <a:xfrm>
            <a:off x="8826500" y="5080000"/>
            <a:ext cx="2603500" cy="1524000"/>
          </a:xfrm>
          <a:prstGeom prst="roundRect">
            <a:avLst>
              <a:gd name="adj" fmla="val 5000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17000" y="5334000"/>
            <a:ext cx="457200" cy="4572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9588500" y="5270500"/>
            <a:ext cx="1714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滑利周身关节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600"/>
              </a:spcBef>
            </a:pPr>
            <a:r>
              <a:rPr lang="en-US" sz="11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有效缓解关节周围肌肉紧张，增加肩颈、腰背、膝踝等大关节的活动度。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临床实证：研究概况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956881"/>
            <a:ext cx="4572000" cy="1960237"/>
          </a:xfrm>
          <a:prstGeom prst="roundRect">
            <a:avLst>
              <a:gd name="adj" fmla="val 3529"/>
            </a:avLst>
          </a:prstGeom>
          <a:noFill/>
          <a:ln w="381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5715000" y="1778000"/>
            <a:ext cx="5715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5715000" y="1778000"/>
            <a:ext cx="76200" cy="1524000"/>
          </a:xfrm>
          <a:prstGeom prst="roundRect">
            <a:avLst>
              <a:gd name="adj" fmla="val 0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5969000" y="1905000"/>
            <a:ext cx="5207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研究背景</a:t>
            </a:r>
            <a:endParaRPr lang="en-US" sz="1100"/>
          </a:p>
          <a:p>
            <a:pPr indent="0" algn="l">
              <a:lnSpc>
                <a:spcPct val="116666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基于家藏医案改进，对1996年至2002年间在院接受系统治疗的1233例骨病患者，进行了回顾性的临床疗效观察与统计分析。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5715000" y="3556000"/>
            <a:ext cx="1778000" cy="2413000"/>
          </a:xfrm>
          <a:prstGeom prst="roundRect">
            <a:avLst>
              <a:gd name="adj" fmla="val 5714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67400" y="37465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223000" y="3746500"/>
            <a:ext cx="1143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总病例数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5842000" y="4318000"/>
            <a:ext cx="152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1233</a:t>
            </a: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例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5842000" y="5334000"/>
            <a:ext cx="152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样本基数庞大</a:t>
            </a:r>
            <a:b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数据详实可靠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7683500" y="3556000"/>
            <a:ext cx="1778000" cy="2413000"/>
          </a:xfrm>
          <a:prstGeom prst="roundRect">
            <a:avLst>
              <a:gd name="adj" fmla="val 5714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35900" y="3746500"/>
            <a:ext cx="304800" cy="3048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8191500" y="3746500"/>
            <a:ext cx="1143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性别分布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7810500" y="4381500"/>
            <a:ext cx="152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男 560 | 女 240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7810500" y="5334000"/>
            <a:ext cx="152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覆盖不同性别群体</a:t>
            </a:r>
            <a:b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分析无偏性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9652000" y="3556000"/>
            <a:ext cx="1778000" cy="2413000"/>
          </a:xfrm>
          <a:prstGeom prst="roundRect">
            <a:avLst>
              <a:gd name="adj" fmla="val 5714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04400" y="3746500"/>
            <a:ext cx="304800" cy="3048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10160000" y="3746500"/>
            <a:ext cx="1143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年龄跨度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9779000" y="4381500"/>
            <a:ext cx="152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15 ~ 87 岁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9779000" y="5334000"/>
            <a:ext cx="152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全年龄段覆盖</a:t>
            </a:r>
            <a:b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验证广泛适用性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5715000" y="5080000"/>
            <a:ext cx="2730500" cy="1397000"/>
          </a:xfrm>
          <a:prstGeom prst="roundRect">
            <a:avLst>
              <a:gd name="adj" fmla="val 7272"/>
            </a:avLst>
          </a:prstGeom>
          <a:solidFill>
            <a:srgbClr val="F0F9F1">
              <a:alpha val="100000"/>
            </a:srgbClr>
          </a:solidFill>
          <a:ln w="12700" cap="flat" cmpd="sng">
            <a:solidFill>
              <a:srgbClr val="4CAF5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05500" y="5397500"/>
            <a:ext cx="406400" cy="4064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6477000" y="5270500"/>
            <a:ext cx="1841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病程分布：10天 - 35年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600"/>
              </a:spcBef>
            </a:pPr>
            <a:r>
              <a:rPr lang="en-US" sz="1100" b="0" i="0" u="none" strike="noStrike">
                <a:solidFill>
                  <a:srgbClr val="606C80"/>
                </a:solidFill>
                <a:latin typeface="Noto Sans SC"/>
                <a:ea typeface="Noto Sans SC"/>
                <a:cs typeface="Noto Sans SC"/>
                <a:sym typeface="Noto Sans SC"/>
              </a:rPr>
              <a:t>包含急性期与数十年的疑难重症，体现方案对病程的包容性。</a:t>
            </a:r>
          </a:p>
        </p:txBody>
      </p:sp>
      <p:sp>
        <p:nvSpPr>
          <p:cNvPr id="26" name="AutoShape 26"/>
          <p:cNvSpPr/>
          <p:nvPr/>
        </p:nvSpPr>
        <p:spPr>
          <a:xfrm>
            <a:off x="8699500" y="5080000"/>
            <a:ext cx="2730500" cy="1397000"/>
          </a:xfrm>
          <a:prstGeom prst="roundRect">
            <a:avLst>
              <a:gd name="adj" fmla="val 7272"/>
            </a:avLst>
          </a:prstGeom>
          <a:solidFill>
            <a:srgbClr val="F0F9F1">
              <a:alpha val="100000"/>
            </a:srgbClr>
          </a:solidFill>
          <a:ln w="12700" cap="flat" cmpd="sng">
            <a:solidFill>
              <a:srgbClr val="4CAF5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90000" y="5397500"/>
            <a:ext cx="406400" cy="406400"/>
          </a:xfrm>
          <a:prstGeom prst="rect">
            <a:avLst/>
          </a:prstGeom>
        </p:spPr>
      </p:pic>
      <p:sp>
        <p:nvSpPr>
          <p:cNvPr id="28" name="AutoShape 28"/>
          <p:cNvSpPr/>
          <p:nvPr/>
        </p:nvSpPr>
        <p:spPr>
          <a:xfrm>
            <a:off x="9461500" y="5270500"/>
            <a:ext cx="1841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权威诊断依据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600"/>
              </a:spcBef>
            </a:pPr>
            <a:r>
              <a:rPr lang="en-US" sz="1100" b="0" i="0" u="none" strike="noStrike">
                <a:solidFill>
                  <a:srgbClr val="606C80"/>
                </a:solidFill>
                <a:latin typeface="Noto Sans SC"/>
                <a:ea typeface="Noto Sans SC"/>
                <a:cs typeface="Noto Sans SC"/>
                <a:sym typeface="Noto Sans SC"/>
              </a:rPr>
              <a:t>503例经CT确诊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100" b="0" i="0" u="none" strike="noStrike">
                <a:solidFill>
                  <a:srgbClr val="606C80"/>
                </a:solidFill>
                <a:latin typeface="Noto Sans SC"/>
                <a:ea typeface="Noto Sans SC"/>
                <a:cs typeface="Noto Sans SC"/>
                <a:sym typeface="Noto Sans SC"/>
              </a:rPr>
              <a:t>310例经X线拍片确诊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广泛的适应范围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3302000" cy="3556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13049" b="13049"/>
          <a:stretch>
            <a:fillRect/>
          </a:stretch>
        </p:blipFill>
        <p:spPr>
          <a:xfrm>
            <a:off x="952500" y="1714500"/>
            <a:ext cx="2921000" cy="1524000"/>
          </a:xfrm>
          <a:prstGeom prst="roundRect">
            <a:avLst>
              <a:gd name="adj" fmla="val 6666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6" name="AutoShape 6"/>
          <p:cNvSpPr/>
          <p:nvPr/>
        </p:nvSpPr>
        <p:spPr>
          <a:xfrm>
            <a:off x="952500" y="3365500"/>
            <a:ext cx="2921000" cy="158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脊柱相关疾病</a:t>
            </a:r>
            <a:endParaRPr lang="en-US" sz="1100"/>
          </a:p>
          <a:p>
            <a:pPr indent="0" algn="ctr">
              <a:lnSpc>
                <a:spcPct val="116666"/>
              </a:lnSpc>
              <a:spcBef>
                <a:spcPts val="1000"/>
              </a:spcBef>
            </a:pP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腰椎间盘突出症 (162例) | 脊柱炎 (154例)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腰颈椎增生 (93例)</a:t>
            </a:r>
          </a:p>
        </p:txBody>
      </p:sp>
      <p:sp>
        <p:nvSpPr>
          <p:cNvPr id="7" name="AutoShape 7"/>
          <p:cNvSpPr/>
          <p:nvPr/>
        </p:nvSpPr>
        <p:spPr>
          <a:xfrm>
            <a:off x="4445000" y="1524000"/>
            <a:ext cx="3302000" cy="3556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t="14592" b="14592"/>
          <a:stretch>
            <a:fillRect/>
          </a:stretch>
        </p:blipFill>
        <p:spPr>
          <a:xfrm>
            <a:off x="4597400" y="1714500"/>
            <a:ext cx="1422400" cy="1524000"/>
          </a:xfrm>
          <a:prstGeom prst="roundRect">
            <a:avLst>
              <a:gd name="adj" fmla="val 7142"/>
            </a:avLst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t="9836" b="9836"/>
          <a:stretch>
            <a:fillRect/>
          </a:stretch>
        </p:blipFill>
        <p:spPr>
          <a:xfrm>
            <a:off x="6248400" y="1714500"/>
            <a:ext cx="1422400" cy="1524000"/>
          </a:xfrm>
          <a:prstGeom prst="roundRect">
            <a:avLst>
              <a:gd name="adj" fmla="val 7142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0" name="AutoShape 10"/>
          <p:cNvSpPr/>
          <p:nvPr/>
        </p:nvSpPr>
        <p:spPr>
          <a:xfrm>
            <a:off x="4635500" y="3365500"/>
            <a:ext cx="2921000" cy="158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关节疾病</a:t>
            </a:r>
            <a:endParaRPr lang="en-US" sz="1100"/>
          </a:p>
          <a:p>
            <a:pPr indent="0" algn="ctr">
              <a:lnSpc>
                <a:spcPct val="116666"/>
              </a:lnSpc>
              <a:spcBef>
                <a:spcPts val="1000"/>
              </a:spcBef>
            </a:pP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骨质增生 (125例) | 风湿性关节炎 (86例)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肩周炎 (15例) | 膝关节滑膜炎 (20例)</a:t>
            </a:r>
          </a:p>
        </p:txBody>
      </p:sp>
      <p:sp>
        <p:nvSpPr>
          <p:cNvPr id="11" name="AutoShape 11"/>
          <p:cNvSpPr/>
          <p:nvPr/>
        </p:nvSpPr>
        <p:spPr>
          <a:xfrm>
            <a:off x="8128000" y="1524000"/>
            <a:ext cx="3302000" cy="3556000"/>
          </a:xfrm>
          <a:prstGeom prst="roundRect">
            <a:avLst>
              <a:gd name="adj" fmla="val 4615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2" name="AutoShape 12"/>
          <p:cNvSpPr/>
          <p:nvPr/>
        </p:nvSpPr>
        <p:spPr>
          <a:xfrm>
            <a:off x="8318500" y="2032000"/>
            <a:ext cx="2921000" cy="241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333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神经与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软组织疾病</a:t>
            </a:r>
            <a:endParaRPr lang="en-US" sz="1100"/>
          </a:p>
          <a:p>
            <a:pPr indent="0" algn="ctr">
              <a:lnSpc>
                <a:spcPct val="133333"/>
              </a:lnSpc>
              <a:spcBef>
                <a:spcPts val="2500"/>
              </a:spcBef>
            </a:pPr>
            <a:r>
              <a:rPr lang="en-US" sz="1300" b="0" i="0" u="none" strike="noStrike">
                <a:solidFill>
                  <a:srgbClr val="F5F5F5"/>
                </a:solidFill>
                <a:latin typeface="Noto Sans SC"/>
                <a:ea typeface="Noto Sans SC"/>
                <a:cs typeface="Noto Sans SC"/>
                <a:sym typeface="Noto Sans SC"/>
              </a:rPr>
              <a:t>坐骨神经痛 (78例)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F5F5F5"/>
                </a:solidFill>
                <a:latin typeface="Noto Sans SC"/>
                <a:ea typeface="Noto Sans SC"/>
                <a:cs typeface="Noto Sans SC"/>
                <a:sym typeface="Noto Sans SC"/>
              </a:rPr>
              <a:t>腰肌劳损 (87例)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F5F5F5"/>
                </a:solidFill>
                <a:latin typeface="Noto Sans SC"/>
                <a:ea typeface="Noto Sans SC"/>
                <a:cs typeface="Noto Sans SC"/>
                <a:sym typeface="Noto Sans SC"/>
              </a:rPr>
              <a:t>软组织损伤 (20例)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62000" y="5334000"/>
            <a:ext cx="10668000" cy="1143000"/>
          </a:xfrm>
          <a:prstGeom prst="roundRect">
            <a:avLst>
              <a:gd name="adj" fmla="val 13333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4CAF50">
                <a:alpha val="4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4" name="AutoShape 14"/>
          <p:cNvSpPr/>
          <p:nvPr/>
        </p:nvSpPr>
        <p:spPr>
          <a:xfrm>
            <a:off x="762000" y="5524500"/>
            <a:ext cx="76200" cy="762000"/>
          </a:xfrm>
          <a:prstGeom prst="roundRect">
            <a:avLst>
              <a:gd name="adj" fmla="val 0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5" name="AutoShape 15"/>
          <p:cNvSpPr/>
          <p:nvPr/>
        </p:nvSpPr>
        <p:spPr>
          <a:xfrm>
            <a:off x="1143000" y="5524500"/>
            <a:ext cx="1003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其他疑难杂症：</a:t>
            </a:r>
            <a:r>
              <a:rPr lang="en-US" sz="14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骨坏死 (93例)、血栓性静脉炎 (32例)、陈旧性感染骨折 (15例) 等多种复杂病症。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标准化治疗流程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3302000" cy="3810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3302000" cy="76200"/>
          </a:xfrm>
          <a:prstGeom prst="roundRect">
            <a:avLst>
              <a:gd name="adj" fmla="val 0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2032000"/>
            <a:ext cx="457200" cy="4572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651000" y="2032000"/>
            <a:ext cx="215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01 捶龙肌筋松解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52500" y="2921000"/>
            <a:ext cx="2921000" cy="215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【目的】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松解神经卡压，松筋解结，振奋阳气，激活细胞。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1500"/>
              </a:spcBef>
            </a:pPr>
            <a:r>
              <a:rPr lang="en-US" sz="1400" b="1" i="0" u="none" strike="noStrike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【方式】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运用专利捶龙技法，对相关部位进行专业手法操作。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4445000" y="1651000"/>
            <a:ext cx="3302000" cy="3810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4445000" y="1651000"/>
            <a:ext cx="3302000" cy="76200"/>
          </a:xfrm>
          <a:prstGeom prst="roundRect">
            <a:avLst>
              <a:gd name="adj" fmla="val 0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500" y="2032000"/>
            <a:ext cx="1397000" cy="1397000"/>
          </a:xfrm>
          <a:prstGeom prst="roundRect">
            <a:avLst>
              <a:gd name="adj" fmla="val 7272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1" name="AutoShape 11"/>
          <p:cNvSpPr/>
          <p:nvPr/>
        </p:nvSpPr>
        <p:spPr>
          <a:xfrm>
            <a:off x="4635500" y="3556000"/>
            <a:ext cx="2921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02 </a:t>
            </a:r>
            <a:r>
              <a:rPr lang="en-US" sz="1800" b="1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蒸骨膏热渗透</a:t>
            </a:r>
            <a:endParaRPr lang="en-US" sz="1100" dirty="0"/>
          </a:p>
          <a:p>
            <a:pPr indent="0" algn="l">
              <a:lnSpc>
                <a:spcPct val="116666"/>
              </a:lnSpc>
              <a:spcBef>
                <a:spcPts val="1000"/>
              </a:spcBef>
            </a:pPr>
            <a:r>
              <a:rPr lang="en-US" sz="1200" b="0" i="0" u="none" strike="noStrike" dirty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将特制蒸骨膏加热后敷于患处20-30分钟，通过药物蒸气扩张毛孔，促使有效成分深层渗透，直达病灶。</a:t>
            </a:r>
          </a:p>
        </p:txBody>
      </p:sp>
      <p:sp>
        <p:nvSpPr>
          <p:cNvPr id="12" name="AutoShape 12"/>
          <p:cNvSpPr/>
          <p:nvPr/>
        </p:nvSpPr>
        <p:spPr>
          <a:xfrm>
            <a:off x="8128000" y="1651000"/>
            <a:ext cx="3302000" cy="3810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3" name="AutoShape 13"/>
          <p:cNvSpPr/>
          <p:nvPr/>
        </p:nvSpPr>
        <p:spPr>
          <a:xfrm>
            <a:off x="8128000" y="1651000"/>
            <a:ext cx="3302000" cy="76200"/>
          </a:xfrm>
          <a:prstGeom prst="roundRect">
            <a:avLst>
              <a:gd name="adj" fmla="val 0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2000" y="2032000"/>
            <a:ext cx="457200" cy="4572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9017000" y="2032000"/>
            <a:ext cx="215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03 揭贴巩固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318500" y="2921000"/>
            <a:ext cx="2921000" cy="215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 dirty="0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【</a:t>
            </a:r>
            <a:r>
              <a:rPr lang="en-US" sz="1400" b="1" i="0" u="none" strike="noStrike" dirty="0" err="1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目的】</a:t>
            </a:r>
            <a:r>
              <a:rPr lang="en-US" sz="1300" b="0" i="0" u="none" strike="noStrike" dirty="0" err="1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持续给药，封闭药效，防止挥发，巩固前期治疗效果</a:t>
            </a:r>
            <a:r>
              <a:rPr lang="en-US" sz="1300" b="0" i="0" u="none" strike="noStrike" dirty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 dirty="0"/>
          </a:p>
          <a:p>
            <a:pPr indent="0" algn="l">
              <a:lnSpc>
                <a:spcPct val="125000"/>
              </a:lnSpc>
              <a:spcBef>
                <a:spcPts val="1500"/>
              </a:spcBef>
            </a:pPr>
            <a:r>
              <a:rPr lang="en-US" sz="1400" b="1" i="0" u="none" strike="noStrike" dirty="0">
                <a:solidFill>
                  <a:srgbClr val="4CAF50"/>
                </a:solidFill>
                <a:latin typeface="Noto Sans SC"/>
                <a:ea typeface="Noto Sans SC"/>
                <a:cs typeface="Noto Sans SC"/>
                <a:sym typeface="Noto Sans SC"/>
              </a:rPr>
              <a:t>【方式】</a:t>
            </a:r>
            <a:r>
              <a:rPr lang="en-US" sz="1300" b="0" i="0" u="none" strike="noStrike" dirty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使用专用蒸骨揭贴/膏贴于患处，每</a:t>
            </a:r>
            <a:r>
              <a:rPr lang="en-US" sz="13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3/5天换药一次即可</a:t>
            </a:r>
            <a:r>
              <a:rPr lang="en-US" sz="1300" b="0" i="0" u="none" strike="noStrike" dirty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</a:p>
        </p:txBody>
      </p:sp>
      <p:sp>
        <p:nvSpPr>
          <p:cNvPr id="17" name="AutoShape 17"/>
          <p:cNvSpPr/>
          <p:nvPr/>
        </p:nvSpPr>
        <p:spPr>
          <a:xfrm>
            <a:off x="762000" y="5715000"/>
            <a:ext cx="10668000" cy="762000"/>
          </a:xfrm>
          <a:prstGeom prst="roundRect">
            <a:avLst>
              <a:gd name="adj" fmla="val 16666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75000" y="5867400"/>
            <a:ext cx="457200" cy="4572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3937000" y="5867400"/>
            <a:ext cx="635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建议治疗频率：隔日一次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疗效判定标准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5207000" cy="2159000"/>
          </a:xfrm>
          <a:prstGeom prst="roundRect">
            <a:avLst>
              <a:gd name="adj" fmla="val 470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762000" y="1651000"/>
            <a:ext cx="1143000" cy="2159000"/>
          </a:xfrm>
          <a:prstGeom prst="roundRect">
            <a:avLst>
              <a:gd name="adj" fmla="val 8888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762000" y="2222500"/>
            <a:ext cx="1143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①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2159000" y="1905000"/>
            <a:ext cx="3556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治愈</a:t>
            </a:r>
            <a:endParaRPr lang="en-US" sz="1100"/>
          </a:p>
          <a:p>
            <a:pPr indent="0" algn="l">
              <a:lnSpc>
                <a:spcPct val="116666"/>
              </a:lnSpc>
              <a:spcBef>
                <a:spcPts val="1200"/>
              </a:spcBef>
            </a:pPr>
            <a:r>
              <a:rPr lang="en-US" sz="14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治疗1个疗程后，所有症状消失，随访1年内无复发。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6223000" y="1651000"/>
            <a:ext cx="5207000" cy="2159000"/>
          </a:xfrm>
          <a:prstGeom prst="roundRect">
            <a:avLst>
              <a:gd name="adj" fmla="val 470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6223000" y="1651000"/>
            <a:ext cx="1143000" cy="2159000"/>
          </a:xfrm>
          <a:prstGeom prst="roundRect">
            <a:avLst>
              <a:gd name="adj" fmla="val 8888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6223000" y="2222500"/>
            <a:ext cx="1143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②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7620000" y="1905000"/>
            <a:ext cx="3556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显效</a:t>
            </a:r>
            <a:endParaRPr lang="en-US" sz="1100"/>
          </a:p>
          <a:p>
            <a:pPr indent="0" algn="l">
              <a:lnSpc>
                <a:spcPct val="116666"/>
              </a:lnSpc>
              <a:spcBef>
                <a:spcPts val="1200"/>
              </a:spcBef>
            </a:pPr>
            <a:r>
              <a:rPr lang="en-US" sz="14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治疗3-5次后，症状基本消失，半年内无复发。</a:t>
            </a:r>
          </a:p>
        </p:txBody>
      </p:sp>
      <p:sp>
        <p:nvSpPr>
          <p:cNvPr id="12" name="AutoShape 12"/>
          <p:cNvSpPr/>
          <p:nvPr/>
        </p:nvSpPr>
        <p:spPr>
          <a:xfrm>
            <a:off x="762000" y="4191000"/>
            <a:ext cx="5207000" cy="2159000"/>
          </a:xfrm>
          <a:prstGeom prst="roundRect">
            <a:avLst>
              <a:gd name="adj" fmla="val 470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3" name="AutoShape 13"/>
          <p:cNvSpPr/>
          <p:nvPr/>
        </p:nvSpPr>
        <p:spPr>
          <a:xfrm>
            <a:off x="762000" y="4191000"/>
            <a:ext cx="1143000" cy="2159000"/>
          </a:xfrm>
          <a:prstGeom prst="roundRect">
            <a:avLst>
              <a:gd name="adj" fmla="val 8888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4" name="AutoShape 14"/>
          <p:cNvSpPr/>
          <p:nvPr/>
        </p:nvSpPr>
        <p:spPr>
          <a:xfrm>
            <a:off x="762000" y="4762500"/>
            <a:ext cx="1143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③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2159000" y="4445000"/>
            <a:ext cx="3556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有效</a:t>
            </a:r>
            <a:endParaRPr lang="en-US" sz="1100"/>
          </a:p>
          <a:p>
            <a:pPr indent="0" algn="l">
              <a:lnSpc>
                <a:spcPct val="116666"/>
              </a:lnSpc>
              <a:spcBef>
                <a:spcPts val="1200"/>
              </a:spcBef>
            </a:pPr>
            <a:r>
              <a:rPr lang="en-US" sz="14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治疗后3个月内无复发。</a:t>
            </a:r>
          </a:p>
        </p:txBody>
      </p:sp>
      <p:sp>
        <p:nvSpPr>
          <p:cNvPr id="16" name="AutoShape 16"/>
          <p:cNvSpPr/>
          <p:nvPr/>
        </p:nvSpPr>
        <p:spPr>
          <a:xfrm>
            <a:off x="6223000" y="4191000"/>
            <a:ext cx="5207000" cy="2159000"/>
          </a:xfrm>
          <a:prstGeom prst="roundRect">
            <a:avLst>
              <a:gd name="adj" fmla="val 470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7" name="AutoShape 17"/>
          <p:cNvSpPr/>
          <p:nvPr/>
        </p:nvSpPr>
        <p:spPr>
          <a:xfrm>
            <a:off x="6223000" y="4191000"/>
            <a:ext cx="1143000" cy="2159000"/>
          </a:xfrm>
          <a:prstGeom prst="roundRect">
            <a:avLst>
              <a:gd name="adj" fmla="val 8888"/>
            </a:avLst>
          </a:prstGeom>
          <a:solidFill>
            <a:srgbClr val="F59E0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8" name="AutoShape 18"/>
          <p:cNvSpPr/>
          <p:nvPr/>
        </p:nvSpPr>
        <p:spPr>
          <a:xfrm>
            <a:off x="6223000" y="4762500"/>
            <a:ext cx="1143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④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7620000" y="4445000"/>
            <a:ext cx="3556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无效</a:t>
            </a:r>
            <a:endParaRPr lang="en-US" sz="1100"/>
          </a:p>
          <a:p>
            <a:pPr indent="0" algn="l">
              <a:lnSpc>
                <a:spcPct val="116666"/>
              </a:lnSpc>
              <a:spcBef>
                <a:spcPts val="1200"/>
              </a:spcBef>
            </a:pPr>
            <a:r>
              <a:rPr lang="en-US" sz="14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症状无明显改善。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561</Words>
  <Application>Microsoft Office PowerPoint</Application>
  <PresentationFormat>自定义</PresentationFormat>
  <Paragraphs>122</Paragraphs>
  <Slides>12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Office 主题​​</vt:lpstr>
      <vt:lpstr>默认主题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Administrator</cp:lastModifiedBy>
  <cp:revision>3</cp:revision>
  <dcterms:modified xsi:type="dcterms:W3CDTF">2026-05-17T02:52:40Z</dcterms:modified>
</cp:coreProperties>
</file>